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69"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DFC425D-7BB4-4B75-807F-C72D07266EA2}" type="datetimeFigureOut">
              <a:rPr lang="en-US" smtClean="0"/>
              <a:t>1/13/2014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66C76EE-311C-45F0-B498-321D6CBCA075}"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FC425D-7BB4-4B75-807F-C72D07266EA2}"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76EE-311C-45F0-B498-321D6CBCA07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FC425D-7BB4-4B75-807F-C72D07266EA2}"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66C76EE-311C-45F0-B498-321D6CBCA07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FC425D-7BB4-4B75-807F-C72D07266EA2}"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76EE-311C-45F0-B498-321D6CBCA075}"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DFC425D-7BB4-4B75-807F-C72D07266EA2}" type="datetimeFigureOut">
              <a:rPr lang="en-US" smtClean="0"/>
              <a:t>1/13/2014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66C76EE-311C-45F0-B498-321D6CBCA075}"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DFC425D-7BB4-4B75-807F-C72D07266EA2}"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76EE-311C-45F0-B498-321D6CBCA075}"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DFC425D-7BB4-4B75-807F-C72D07266EA2}" type="datetimeFigureOut">
              <a:rPr lang="en-US" smtClean="0"/>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6C76EE-311C-45F0-B498-321D6CBCA075}"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DFC425D-7BB4-4B75-807F-C72D07266EA2}" type="datetimeFigureOut">
              <a:rPr lang="en-US" smtClean="0"/>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6C76EE-311C-45F0-B498-321D6CBCA075}"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DFC425D-7BB4-4B75-807F-C72D07266EA2}" type="datetimeFigureOut">
              <a:rPr lang="en-US" smtClean="0"/>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6C76EE-311C-45F0-B498-321D6CBCA07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C425D-7BB4-4B75-807F-C72D07266EA2}"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66C76EE-311C-45F0-B498-321D6CBCA075}"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C425D-7BB4-4B75-807F-C72D07266EA2}"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76EE-311C-45F0-B498-321D6CBCA075}"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DFC425D-7BB4-4B75-807F-C72D07266EA2}" type="datetimeFigureOut">
              <a:rPr lang="en-US" smtClean="0"/>
              <a:t>1/13/2014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166C76EE-311C-45F0-B498-321D6CBCA07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ndalus" panose="02020603050405020304" pitchFamily="18" charset="-78"/>
                <a:cs typeface="Andalus" panose="02020603050405020304" pitchFamily="18" charset="-78"/>
              </a:rPr>
              <a:t>People and Major Events of the Civil War</a:t>
            </a:r>
            <a:endParaRPr lang="en-US" dirty="0">
              <a:latin typeface="Andalus" panose="02020603050405020304" pitchFamily="18" charset="-78"/>
              <a:cs typeface="Andalus" panose="02020603050405020304" pitchFamily="18" charset="-78"/>
            </a:endParaRPr>
          </a:p>
        </p:txBody>
      </p:sp>
      <p:sp>
        <p:nvSpPr>
          <p:cNvPr id="2" name="Title 1"/>
          <p:cNvSpPr>
            <a:spLocks noGrp="1"/>
          </p:cNvSpPr>
          <p:nvPr>
            <p:ph type="title"/>
          </p:nvPr>
        </p:nvSpPr>
        <p:spPr/>
        <p:txBody>
          <a:bodyPr/>
          <a:lstStyle/>
          <a:p>
            <a:r>
              <a:rPr lang="en-US" sz="3600" dirty="0" smtClean="0">
                <a:latin typeface="Andalus" panose="02020603050405020304" pitchFamily="18" charset="-78"/>
                <a:cs typeface="Andalus" panose="02020603050405020304" pitchFamily="18" charset="-78"/>
              </a:rPr>
              <a:t>The </a:t>
            </a:r>
            <a:r>
              <a:rPr lang="en-US" sz="3600" dirty="0" smtClean="0">
                <a:latin typeface="Andalus" panose="02020603050405020304" pitchFamily="18" charset="-78"/>
                <a:cs typeface="Andalus" panose="02020603050405020304" pitchFamily="18" charset="-78"/>
              </a:rPr>
              <a:t>turning points and the end </a:t>
            </a:r>
            <a:r>
              <a:rPr lang="en-US" sz="3600" dirty="0" smtClean="0">
                <a:latin typeface="Andalus" panose="02020603050405020304" pitchFamily="18" charset="-78"/>
                <a:cs typeface="Andalus" panose="02020603050405020304" pitchFamily="18" charset="-78"/>
              </a:rPr>
              <a:t>of </a:t>
            </a:r>
            <a:r>
              <a:rPr lang="en-US" sz="3600" dirty="0" smtClean="0">
                <a:latin typeface="Andalus" panose="02020603050405020304" pitchFamily="18" charset="-78"/>
                <a:cs typeface="Andalus" panose="02020603050405020304" pitchFamily="18" charset="-78"/>
              </a:rPr>
              <a:t>the Civil War, </a:t>
            </a:r>
            <a:r>
              <a:rPr lang="en-US" sz="3600" dirty="0" smtClean="0">
                <a:latin typeface="Andalus" panose="02020603050405020304" pitchFamily="18" charset="-78"/>
                <a:cs typeface="Andalus" panose="02020603050405020304" pitchFamily="18" charset="-78"/>
              </a:rPr>
              <a:t>1863 </a:t>
            </a:r>
            <a:r>
              <a:rPr lang="en-US" sz="3600" dirty="0" smtClean="0">
                <a:latin typeface="Andalus" panose="02020603050405020304" pitchFamily="18" charset="-78"/>
                <a:cs typeface="Andalus" panose="02020603050405020304" pitchFamily="18" charset="-78"/>
              </a:rPr>
              <a:t>– </a:t>
            </a:r>
            <a:r>
              <a:rPr lang="en-US" sz="3600" dirty="0" smtClean="0">
                <a:latin typeface="Andalus" panose="02020603050405020304" pitchFamily="18" charset="-78"/>
                <a:cs typeface="Andalus" panose="02020603050405020304" pitchFamily="18" charset="-78"/>
              </a:rPr>
              <a:t>1865 </a:t>
            </a:r>
            <a:endParaRPr lang="en-US" sz="36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960613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172200" y="1719072"/>
            <a:ext cx="2514600" cy="4407408"/>
          </a:xfrm>
        </p:spPr>
        <p:txBody>
          <a:bodyPr>
            <a:normAutofit fontScale="70000" lnSpcReduction="20000"/>
          </a:bodyPr>
          <a:lstStyle/>
          <a:p>
            <a:pPr marL="45720" indent="0">
              <a:buNone/>
            </a:pPr>
            <a:r>
              <a:rPr lang="en-US" dirty="0">
                <a:latin typeface="Andalus" panose="02020603050405020304" pitchFamily="18" charset="-78"/>
                <a:cs typeface="Andalus" panose="02020603050405020304" pitchFamily="18" charset="-78"/>
              </a:rPr>
              <a:t>General Robert E. Lee surrendered to Ulysses S. Grant here on April 9, 1865. </a:t>
            </a:r>
            <a:r>
              <a:rPr lang="en-US" dirty="0" smtClean="0">
                <a:latin typeface="Andalus" panose="02020603050405020304" pitchFamily="18" charset="-78"/>
                <a:cs typeface="Andalus" panose="02020603050405020304" pitchFamily="18" charset="-78"/>
              </a:rPr>
              <a:t>Grant extended unusually generous terms to Lee, recognizing that this was both the final battle of the Civil War and the first gesture in terms of the Reconstruction of the American South.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Surrender at Appomatto</a:t>
            </a:r>
            <a:r>
              <a:rPr lang="en-US" dirty="0" smtClean="0">
                <a:latin typeface="Andalus" panose="02020603050405020304" pitchFamily="18" charset="-78"/>
                <a:cs typeface="Andalus" panose="02020603050405020304" pitchFamily="18" charset="-78"/>
              </a:rPr>
              <a:t>x court house, April 9, 1865</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785129"/>
            <a:ext cx="5638800" cy="4275168"/>
          </a:xfrm>
        </p:spPr>
      </p:pic>
    </p:spTree>
    <p:extLst>
      <p:ext uri="{BB962C8B-B14F-4D97-AF65-F5344CB8AC3E}">
        <p14:creationId xmlns:p14="http://schemas.microsoft.com/office/powerpoint/2010/main" val="166807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324600" y="1719072"/>
            <a:ext cx="2590800" cy="4407408"/>
          </a:xfrm>
        </p:spPr>
        <p:txBody>
          <a:bodyPr>
            <a:normAutofit fontScale="70000" lnSpcReduction="20000"/>
          </a:bodyPr>
          <a:lstStyle/>
          <a:p>
            <a:pPr marL="45720" indent="0">
              <a:buNone/>
            </a:pPr>
            <a:r>
              <a:rPr lang="en-US" dirty="0">
                <a:latin typeface="Andalus" panose="02020603050405020304" pitchFamily="18" charset="-78"/>
                <a:cs typeface="Andalus" panose="02020603050405020304" pitchFamily="18" charset="-78"/>
              </a:rPr>
              <a:t>This battle is generally considered the turning point in the war, because the Union inflicted such heavy casualties upon the Confederate forces.  The final day of the battle featured “Pickett’s Charge” – an unsuccessful attack upon the center of the Union line which failed.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Gettysburg</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04800" y="1828800"/>
            <a:ext cx="5990896" cy="4343400"/>
          </a:xfrm>
        </p:spPr>
      </p:pic>
    </p:spTree>
    <p:extLst>
      <p:ext uri="{BB962C8B-B14F-4D97-AF65-F5344CB8AC3E}">
        <p14:creationId xmlns:p14="http://schemas.microsoft.com/office/powerpoint/2010/main" val="2475965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400800" y="1719072"/>
            <a:ext cx="2514600" cy="4910328"/>
          </a:xfrm>
        </p:spPr>
        <p:txBody>
          <a:bodyPr>
            <a:normAutofit fontScale="62500" lnSpcReduction="20000"/>
          </a:bodyPr>
          <a:lstStyle/>
          <a:p>
            <a:pPr marL="45720" indent="0">
              <a:buNone/>
            </a:pPr>
            <a:r>
              <a:rPr lang="en-US" dirty="0">
                <a:latin typeface="Andalus" panose="02020603050405020304" pitchFamily="18" charset="-78"/>
                <a:cs typeface="Andalus" panose="02020603050405020304" pitchFamily="18" charset="-78"/>
              </a:rPr>
              <a:t>This battle in December of 1862 was a miserable loss for the Union.  After crossing the Rappahannock River, Union soldiers were sent on an impossible assault of </a:t>
            </a:r>
            <a:r>
              <a:rPr lang="en-US" dirty="0" err="1">
                <a:latin typeface="Andalus" panose="02020603050405020304" pitchFamily="18" charset="-78"/>
                <a:cs typeface="Andalus" panose="02020603050405020304" pitchFamily="18" charset="-78"/>
              </a:rPr>
              <a:t>Marye’s</a:t>
            </a:r>
            <a:r>
              <a:rPr lang="en-US" dirty="0">
                <a:latin typeface="Andalus" panose="02020603050405020304" pitchFamily="18" charset="-78"/>
                <a:cs typeface="Andalus" panose="02020603050405020304" pitchFamily="18" charset="-78"/>
              </a:rPr>
              <a:t> Heights.  After twelve separate attacks, the Union lost close to twelve thousand casualties but gained nothing.  Ambrose Burnside was the leader of the Union soldiers; after the battle, he was fired.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Fredericksburg</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1828800"/>
            <a:ext cx="6025116" cy="3886200"/>
          </a:xfrm>
        </p:spPr>
      </p:pic>
    </p:spTree>
    <p:extLst>
      <p:ext uri="{BB962C8B-B14F-4D97-AF65-F5344CB8AC3E}">
        <p14:creationId xmlns:p14="http://schemas.microsoft.com/office/powerpoint/2010/main" val="87104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553200" y="1752600"/>
            <a:ext cx="2362200" cy="4407408"/>
          </a:xfrm>
        </p:spPr>
        <p:txBody>
          <a:bodyPr>
            <a:normAutofit fontScale="77500" lnSpcReduction="20000"/>
          </a:bodyPr>
          <a:lstStyle/>
          <a:p>
            <a:pPr marL="45720" indent="0">
              <a:buNone/>
            </a:pPr>
            <a:r>
              <a:rPr lang="en-US" dirty="0">
                <a:latin typeface="Andalus" panose="02020603050405020304" pitchFamily="18" charset="-78"/>
                <a:cs typeface="Andalus" panose="02020603050405020304" pitchFamily="18" charset="-78"/>
              </a:rPr>
              <a:t>After the Battle of Gettysburg, soldiers had to be sent to New York City to put down this insurrection – when Irish residents and the poor set fire to portions of the city in protest against conscription.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New York City Draft Riots</a:t>
            </a:r>
            <a:endParaRPr lang="en-US" dirty="0">
              <a:latin typeface="Andalus" panose="02020603050405020304" pitchFamily="18" charset="-78"/>
              <a:cs typeface="Andalus" panose="02020603050405020304" pitchFamily="18" charset="-78"/>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828800"/>
            <a:ext cx="6077912" cy="3200400"/>
          </a:xfrm>
        </p:spPr>
      </p:pic>
    </p:spTree>
    <p:extLst>
      <p:ext uri="{BB962C8B-B14F-4D97-AF65-F5344CB8AC3E}">
        <p14:creationId xmlns:p14="http://schemas.microsoft.com/office/powerpoint/2010/main" val="1764907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5943600" y="1828800"/>
            <a:ext cx="2743200" cy="4407408"/>
          </a:xfrm>
        </p:spPr>
        <p:txBody>
          <a:bodyPr>
            <a:normAutofit fontScale="92500" lnSpcReduction="20000"/>
          </a:bodyPr>
          <a:lstStyle/>
          <a:p>
            <a:pPr marL="45720" indent="0">
              <a:buNone/>
            </a:pPr>
            <a:r>
              <a:rPr lang="en-US" dirty="0">
                <a:latin typeface="Andalus" panose="02020603050405020304" pitchFamily="18" charset="-78"/>
                <a:cs typeface="Andalus" panose="02020603050405020304" pitchFamily="18" charset="-78"/>
              </a:rPr>
              <a:t>This victory – after a six week siege of the port town – gave the Union control over the Mississippi River from Minneapolis to New Orleans.  Ulysses S. Grant was the leader of the siege. </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siege of Vicksburg</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828800"/>
            <a:ext cx="5553076" cy="4038600"/>
          </a:xfrm>
        </p:spPr>
      </p:pic>
    </p:spTree>
    <p:extLst>
      <p:ext uri="{BB962C8B-B14F-4D97-AF65-F5344CB8AC3E}">
        <p14:creationId xmlns:p14="http://schemas.microsoft.com/office/powerpoint/2010/main" val="186786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553200" y="1828800"/>
            <a:ext cx="2438400" cy="4407408"/>
          </a:xfrm>
        </p:spPr>
        <p:txBody>
          <a:bodyPr>
            <a:normAutofit fontScale="77500" lnSpcReduction="20000"/>
          </a:bodyPr>
          <a:lstStyle/>
          <a:p>
            <a:pPr marL="45720" indent="0">
              <a:buNone/>
            </a:pPr>
            <a:r>
              <a:rPr lang="en-US" dirty="0">
                <a:latin typeface="Andalus" panose="02020603050405020304" pitchFamily="18" charset="-78"/>
                <a:cs typeface="Andalus" panose="02020603050405020304" pitchFamily="18" charset="-78"/>
              </a:rPr>
              <a:t>Admiral David Farragut, in assaulting this position, declared, “Damn the torpedoes, full speed ahead!”   The Union closed yet another Confederate port by the end of the battle along the Gulf Coast. </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battle of mobile bay</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399" y="1828800"/>
            <a:ext cx="5957795" cy="4191000"/>
          </a:xfrm>
        </p:spPr>
      </p:pic>
    </p:spTree>
    <p:extLst>
      <p:ext uri="{BB962C8B-B14F-4D97-AF65-F5344CB8AC3E}">
        <p14:creationId xmlns:p14="http://schemas.microsoft.com/office/powerpoint/2010/main" val="2324090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5715000" y="1828800"/>
            <a:ext cx="2971800" cy="4297680"/>
          </a:xfrm>
        </p:spPr>
        <p:txBody>
          <a:bodyPr>
            <a:normAutofit fontScale="92500" lnSpcReduction="10000"/>
          </a:bodyPr>
          <a:lstStyle/>
          <a:p>
            <a:pPr marL="45720" indent="0">
              <a:buNone/>
            </a:pPr>
            <a:r>
              <a:rPr lang="en-US" dirty="0">
                <a:latin typeface="Andalus" panose="02020603050405020304" pitchFamily="18" charset="-78"/>
                <a:cs typeface="Andalus" panose="02020603050405020304" pitchFamily="18" charset="-78"/>
              </a:rPr>
              <a:t>Sherman led this punishing march from Atlanta to Savannah, bring hell to the Earth for the Confederacy and their sympathizers during the fall of 1864. </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March to the Sea: </a:t>
            </a:r>
            <a:br>
              <a:rPr lang="en-US" dirty="0" smtClean="0">
                <a:latin typeface="Andalus" panose="02020603050405020304" pitchFamily="18" charset="-78"/>
                <a:cs typeface="Andalus" panose="02020603050405020304" pitchFamily="18" charset="-78"/>
              </a:rPr>
            </a:br>
            <a:r>
              <a:rPr lang="en-US" dirty="0" smtClean="0">
                <a:latin typeface="Andalus" panose="02020603050405020304" pitchFamily="18" charset="-78"/>
                <a:cs typeface="Andalus" panose="02020603050405020304" pitchFamily="18" charset="-78"/>
              </a:rPr>
              <a:t>from Atlanta to savannah</a:t>
            </a:r>
            <a:endParaRPr lang="en-US" dirty="0">
              <a:latin typeface="Andalus" panose="02020603050405020304" pitchFamily="18" charset="-78"/>
              <a:cs typeface="Andalus" panose="02020603050405020304" pitchFamily="18" charset="-78"/>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04800" y="1828800"/>
            <a:ext cx="5341257" cy="3505200"/>
          </a:xfrm>
        </p:spPr>
      </p:pic>
    </p:spTree>
    <p:extLst>
      <p:ext uri="{BB962C8B-B14F-4D97-AF65-F5344CB8AC3E}">
        <p14:creationId xmlns:p14="http://schemas.microsoft.com/office/powerpoint/2010/main" val="2727399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81000" y="1828800"/>
            <a:ext cx="5215060" cy="4343400"/>
          </a:xfrm>
        </p:spPr>
      </p:pic>
      <p:sp>
        <p:nvSpPr>
          <p:cNvPr id="3" name="Content Placeholder 2"/>
          <p:cNvSpPr>
            <a:spLocks noGrp="1"/>
          </p:cNvSpPr>
          <p:nvPr>
            <p:ph sz="half" idx="2"/>
          </p:nvPr>
        </p:nvSpPr>
        <p:spPr>
          <a:xfrm>
            <a:off x="5715000" y="1719072"/>
            <a:ext cx="2971800" cy="4407408"/>
          </a:xfrm>
        </p:spPr>
        <p:txBody>
          <a:bodyPr>
            <a:normAutofit fontScale="92500" lnSpcReduction="10000"/>
          </a:bodyPr>
          <a:lstStyle/>
          <a:p>
            <a:pPr marL="45720" indent="0">
              <a:buNone/>
            </a:pPr>
            <a:r>
              <a:rPr lang="en-US" dirty="0">
                <a:latin typeface="Andalus" panose="02020603050405020304" pitchFamily="18" charset="-78"/>
                <a:cs typeface="Andalus" panose="02020603050405020304" pitchFamily="18" charset="-78"/>
              </a:rPr>
              <a:t>This horrible and unsuccessful assault – order by Ulysses S. Grant – upon an entrenched position of the Confederate Army, result in no ground gained and over 7,000 casualties.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Battle of cold harbor</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775126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1905000"/>
            <a:ext cx="5238751" cy="3810000"/>
          </a:xfrm>
        </p:spPr>
      </p:pic>
      <p:sp>
        <p:nvSpPr>
          <p:cNvPr id="3" name="Content Placeholder 2"/>
          <p:cNvSpPr>
            <a:spLocks noGrp="1"/>
          </p:cNvSpPr>
          <p:nvPr>
            <p:ph sz="half" idx="2"/>
          </p:nvPr>
        </p:nvSpPr>
        <p:spPr>
          <a:xfrm>
            <a:off x="5638800" y="1905000"/>
            <a:ext cx="3276600" cy="4407408"/>
          </a:xfrm>
        </p:spPr>
        <p:txBody>
          <a:bodyPr>
            <a:normAutofit fontScale="85000" lnSpcReduction="20000"/>
          </a:bodyPr>
          <a:lstStyle/>
          <a:p>
            <a:pPr marL="45720" indent="0">
              <a:buNone/>
            </a:pPr>
            <a:r>
              <a:rPr lang="en-US" dirty="0">
                <a:latin typeface="Andalus" panose="02020603050405020304" pitchFamily="18" charset="-78"/>
                <a:cs typeface="Andalus" panose="02020603050405020304" pitchFamily="18" charset="-78"/>
              </a:rPr>
              <a:t>This battle was a Confederate victory in May of 1863.  General Joseph Hooker and his men were outflanked by Robert E. Lee and the famed “Stonewall” Brigade.  Unfortunately for the Confederacy, Thomas “Stonewall” Jackson was killed during the fighting. </a:t>
            </a: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Battle of Chancellorsville</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32318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27729" r="27729"/>
          <a:stretch>
            <a:fillRect/>
          </a:stretch>
        </p:blipFill>
        <p:spPr/>
      </p:pic>
      <p:sp>
        <p:nvSpPr>
          <p:cNvPr id="7" name="Text Placeholder 6"/>
          <p:cNvSpPr>
            <a:spLocks noGrp="1"/>
          </p:cNvSpPr>
          <p:nvPr>
            <p:ph type="body" sz="half" idx="2"/>
          </p:nvPr>
        </p:nvSpPr>
        <p:spPr>
          <a:xfrm>
            <a:off x="7162800" y="2133600"/>
            <a:ext cx="1676400" cy="4419600"/>
          </a:xfrm>
        </p:spPr>
        <p:txBody>
          <a:bodyPr>
            <a:normAutofit lnSpcReduction="10000"/>
          </a:bodyPr>
          <a:lstStyle/>
          <a:p>
            <a:r>
              <a:rPr lang="en-US" dirty="0">
                <a:latin typeface="Andalus" panose="02020603050405020304" pitchFamily="18" charset="-78"/>
                <a:cs typeface="Andalus" panose="02020603050405020304" pitchFamily="18" charset="-78"/>
              </a:rPr>
              <a:t>The first shots of the Civil War were fired here, at the order of General P. T.G. </a:t>
            </a:r>
            <a:r>
              <a:rPr lang="en-US" dirty="0" smtClean="0">
                <a:latin typeface="Andalus" panose="02020603050405020304" pitchFamily="18" charset="-78"/>
                <a:cs typeface="Andalus" panose="02020603050405020304" pitchFamily="18" charset="-78"/>
              </a:rPr>
              <a:t>Beauregard.  Major Robert Anderson would surrender the Fort in April of 1861, and the Civil War was underway.  When Lincoln called up 75,000 troops, Virginia, North Carolina, Tennessee, and Arkansas seceded.</a:t>
            </a:r>
            <a:endParaRPr lang="en-US" dirty="0">
              <a:latin typeface="Andalus" panose="02020603050405020304" pitchFamily="18" charset="-78"/>
              <a:cs typeface="Andalus" panose="02020603050405020304" pitchFamily="18" charset="-78"/>
            </a:endParaRPr>
          </a:p>
        </p:txBody>
      </p:sp>
      <p:sp>
        <p:nvSpPr>
          <p:cNvPr id="5" name="Title 4"/>
          <p:cNvSpPr>
            <a:spLocks noGrp="1"/>
          </p:cNvSpPr>
          <p:nvPr>
            <p:ph type="title"/>
          </p:nvPr>
        </p:nvSpPr>
        <p:spPr>
          <a:xfrm>
            <a:off x="7162800" y="460248"/>
            <a:ext cx="1676400" cy="1292352"/>
          </a:xfrm>
        </p:spPr>
        <p:txBody>
          <a:bodyPr/>
          <a:lstStyle/>
          <a:p>
            <a:r>
              <a:rPr lang="en-US" sz="1600" dirty="0" smtClean="0">
                <a:latin typeface="Andalus" panose="02020603050405020304" pitchFamily="18" charset="-78"/>
                <a:cs typeface="Andalus" panose="02020603050405020304" pitchFamily="18" charset="-78"/>
              </a:rPr>
              <a:t>Fort Sumter, Charleston, South Carolina</a:t>
            </a:r>
            <a:endParaRPr lang="en-US" sz="16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023395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normAutofit fontScale="92500" lnSpcReduction="10000"/>
          </a:bodyPr>
          <a:lstStyle/>
          <a:p>
            <a:pPr marL="0" marR="0" indent="0">
              <a:lnSpc>
                <a:spcPct val="115000"/>
              </a:lnSpc>
              <a:spcBef>
                <a:spcPts val="0"/>
              </a:spcBef>
              <a:spcAft>
                <a:spcPts val="1000"/>
              </a:spcAft>
              <a:buNone/>
            </a:pPr>
            <a:r>
              <a:rPr lang="en-US" dirty="0">
                <a:latin typeface="Andalus" panose="02020603050405020304" pitchFamily="18" charset="-78"/>
                <a:ea typeface="Calibri"/>
                <a:cs typeface="Andalus" panose="02020603050405020304" pitchFamily="18" charset="-78"/>
              </a:rPr>
              <a:t>He was the General-in-Chief appointed by Abraham Lincoln to defeat Robert E. Lee.  He fought battles at the Wilderness, Spotsylvania Courthouse, Cold Harbor, and Petersburg, before finally forcing Lee to Surrender.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Ulysses S. Grant</a:t>
            </a:r>
            <a:endParaRPr lang="en-US" dirty="0">
              <a:latin typeface="Andalus" panose="02020603050405020304" pitchFamily="18" charset="-78"/>
              <a:cs typeface="Andalus" panose="02020603050405020304" pitchFamily="18" charset="-78"/>
            </a:endParaRPr>
          </a:p>
        </p:txBody>
      </p:sp>
      <p:pic>
        <p:nvPicPr>
          <p:cNvPr id="3" name="Content Placeholder 2"/>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14400" y="1779832"/>
            <a:ext cx="3429000" cy="4703885"/>
          </a:xfrm>
        </p:spPr>
      </p:pic>
    </p:spTree>
    <p:extLst>
      <p:ext uri="{BB962C8B-B14F-4D97-AF65-F5344CB8AC3E}">
        <p14:creationId xmlns:p14="http://schemas.microsoft.com/office/powerpoint/2010/main" val="1641771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648200" y="1719072"/>
            <a:ext cx="4114800" cy="4681728"/>
          </a:xfrm>
        </p:spPr>
        <p:txBody>
          <a:bodyPr>
            <a:normAutofit lnSpcReduction="10000"/>
          </a:bodyPr>
          <a:lstStyle/>
          <a:p>
            <a:pPr marL="45720" indent="0">
              <a:buNone/>
            </a:pPr>
            <a:r>
              <a:rPr lang="en-US" dirty="0">
                <a:latin typeface="Andalus" panose="02020603050405020304" pitchFamily="18" charset="-78"/>
                <a:cs typeface="Andalus" panose="02020603050405020304" pitchFamily="18" charset="-78"/>
              </a:rPr>
              <a:t>Enslaved Americans were freed permanently by this action – ratified by the Congress in early 1865.  Every Southern state was required to ratify it before re-entering the Union following the Civil War.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13</a:t>
            </a:r>
            <a:r>
              <a:rPr lang="en-US" baseline="30000" dirty="0" smtClean="0">
                <a:latin typeface="Andalus" panose="02020603050405020304" pitchFamily="18" charset="-78"/>
                <a:cs typeface="Andalus" panose="02020603050405020304" pitchFamily="18" charset="-78"/>
              </a:rPr>
              <a:t>th</a:t>
            </a:r>
            <a:r>
              <a:rPr lang="en-US" dirty="0" smtClean="0">
                <a:latin typeface="Andalus" panose="02020603050405020304" pitchFamily="18" charset="-78"/>
                <a:cs typeface="Andalus" panose="02020603050405020304" pitchFamily="18" charset="-78"/>
              </a:rPr>
              <a:t> Amendment</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38200" y="1719957"/>
            <a:ext cx="3505200" cy="4712874"/>
          </a:xfrm>
        </p:spPr>
      </p:pic>
    </p:spTree>
    <p:extLst>
      <p:ext uri="{BB962C8B-B14F-4D97-AF65-F5344CB8AC3E}">
        <p14:creationId xmlns:p14="http://schemas.microsoft.com/office/powerpoint/2010/main" val="876210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pPr marL="45720" indent="0">
              <a:buNone/>
            </a:pPr>
            <a:r>
              <a:rPr lang="en-US" dirty="0">
                <a:latin typeface="Andalus" panose="02020603050405020304" pitchFamily="18" charset="-78"/>
                <a:cs typeface="Andalus" panose="02020603050405020304" pitchFamily="18" charset="-78"/>
              </a:rPr>
              <a:t>This Union general sieged Atlanta, burned the city to the ground, and then cut a sixty mile wide path of destruction across Georgia – from Atlanta to Savannah.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William Tecumseh Sherman</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62000" y="1752599"/>
            <a:ext cx="3657600" cy="4605867"/>
          </a:xfrm>
        </p:spPr>
      </p:pic>
    </p:spTree>
    <p:extLst>
      <p:ext uri="{BB962C8B-B14F-4D97-AF65-F5344CB8AC3E}">
        <p14:creationId xmlns:p14="http://schemas.microsoft.com/office/powerpoint/2010/main" val="192811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lnSpcReduction="10000"/>
          </a:bodyPr>
          <a:lstStyle/>
          <a:p>
            <a:pPr marL="45720" indent="0">
              <a:buNone/>
            </a:pPr>
            <a:r>
              <a:rPr lang="en-US" dirty="0">
                <a:latin typeface="Andalus" panose="02020603050405020304" pitchFamily="18" charset="-78"/>
                <a:cs typeface="Andalus" panose="02020603050405020304" pitchFamily="18" charset="-78"/>
              </a:rPr>
              <a:t>Fired as the General-in-Chief by Abraham Lincoln after refusing to pursue Lee’s Army of Northern Virginia after the Battle of Antietam, this man ran as a “Peace Democrat” against Lincoln in the Presidential campaign of 1864.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George McClellan</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13740" y="1719263"/>
            <a:ext cx="3525520" cy="4406900"/>
          </a:xfrm>
        </p:spPr>
      </p:pic>
    </p:spTree>
    <p:extLst>
      <p:ext uri="{BB962C8B-B14F-4D97-AF65-F5344CB8AC3E}">
        <p14:creationId xmlns:p14="http://schemas.microsoft.com/office/powerpoint/2010/main" val="484027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fontScale="92500" lnSpcReduction="10000"/>
          </a:bodyPr>
          <a:lstStyle/>
          <a:p>
            <a:pPr marL="45720" indent="0">
              <a:buNone/>
            </a:pPr>
            <a:r>
              <a:rPr lang="en-US" dirty="0">
                <a:latin typeface="Andalus" panose="02020603050405020304" pitchFamily="18" charset="-78"/>
                <a:cs typeface="Andalus" panose="02020603050405020304" pitchFamily="18" charset="-78"/>
              </a:rPr>
              <a:t>He was the leader of the Army of Northern Virginia.  Although accomplished at defending the state of Virginia and the capital of the Confederacy in Richmond, he lost both of his major battles in Northern Territory: Antietam and Gettysburg.</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Robert E. Lee</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85736" y="1719263"/>
            <a:ext cx="2381528" cy="4406900"/>
          </a:xfrm>
        </p:spPr>
      </p:pic>
    </p:spTree>
    <p:extLst>
      <p:ext uri="{BB962C8B-B14F-4D97-AF65-F5344CB8AC3E}">
        <p14:creationId xmlns:p14="http://schemas.microsoft.com/office/powerpoint/2010/main" val="2376101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fontScale="92500" lnSpcReduction="10000"/>
          </a:bodyPr>
          <a:lstStyle/>
          <a:p>
            <a:pPr marL="45720" indent="0">
              <a:buNone/>
            </a:pPr>
            <a:r>
              <a:rPr lang="en-US" dirty="0">
                <a:latin typeface="Andalus" panose="02020603050405020304" pitchFamily="18" charset="-78"/>
                <a:cs typeface="Andalus" panose="02020603050405020304" pitchFamily="18" charset="-78"/>
              </a:rPr>
              <a:t>Even after he had issued the Emancipation Proclamation, this Union leader sought to have the 13th Amendment ratified.  He was fearful that the constitutionality of the Proclamation would be doubted when the Civil War came to an end.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Abraham Lincoln</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875859"/>
            <a:ext cx="4038600" cy="4093707"/>
          </a:xfrm>
        </p:spPr>
      </p:pic>
    </p:spTree>
    <p:extLst>
      <p:ext uri="{BB962C8B-B14F-4D97-AF65-F5344CB8AC3E}">
        <p14:creationId xmlns:p14="http://schemas.microsoft.com/office/powerpoint/2010/main" val="3356506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5715000" y="1719072"/>
            <a:ext cx="2971800" cy="4605528"/>
          </a:xfrm>
        </p:spPr>
        <p:txBody>
          <a:bodyPr>
            <a:normAutofit fontScale="85000" lnSpcReduction="10000"/>
          </a:bodyPr>
          <a:lstStyle/>
          <a:p>
            <a:pPr marL="45720" indent="0">
              <a:buNone/>
            </a:pPr>
            <a:r>
              <a:rPr lang="en-US" dirty="0">
                <a:latin typeface="Andalus" panose="02020603050405020304" pitchFamily="18" charset="-78"/>
                <a:cs typeface="Andalus" panose="02020603050405020304" pitchFamily="18" charset="-78"/>
              </a:rPr>
              <a:t>This battle at a Tennessee railroad junction was a Union victory – largely because reinforcements were sent to the battle site by railroad.  After the Union victory, the path to northern Georgia – Atlanta, that is – was open. </a:t>
            </a: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Battle of </a:t>
            </a:r>
            <a:r>
              <a:rPr lang="en-US" dirty="0" err="1" smtClean="0">
                <a:latin typeface="Andalus" panose="02020603050405020304" pitchFamily="18" charset="-78"/>
                <a:cs typeface="Andalus" panose="02020603050405020304" pitchFamily="18" charset="-78"/>
              </a:rPr>
              <a:t>chatanooga</a:t>
            </a:r>
            <a:r>
              <a:rPr lang="en-US" dirty="0" smtClean="0">
                <a:latin typeface="Andalus" panose="02020603050405020304" pitchFamily="18" charset="-78"/>
                <a:cs typeface="Andalus" panose="02020603050405020304" pitchFamily="18" charset="-78"/>
              </a:rPr>
              <a:t> </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8600" y="1981200"/>
            <a:ext cx="5443729" cy="3581400"/>
          </a:xfrm>
        </p:spPr>
      </p:pic>
    </p:spTree>
    <p:extLst>
      <p:ext uri="{BB962C8B-B14F-4D97-AF65-F5344CB8AC3E}">
        <p14:creationId xmlns:p14="http://schemas.microsoft.com/office/powerpoint/2010/main" val="3052464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6400800" y="1719072"/>
            <a:ext cx="2438400" cy="4407408"/>
          </a:xfrm>
        </p:spPr>
        <p:txBody>
          <a:bodyPr>
            <a:normAutofit fontScale="62500" lnSpcReduction="20000"/>
          </a:bodyPr>
          <a:lstStyle/>
          <a:p>
            <a:pPr marL="45720" indent="0">
              <a:buNone/>
            </a:pPr>
            <a:r>
              <a:rPr lang="en-US" dirty="0">
                <a:latin typeface="Andalus" panose="02020603050405020304" pitchFamily="18" charset="-78"/>
                <a:cs typeface="Andalus" panose="02020603050405020304" pitchFamily="18" charset="-78"/>
              </a:rPr>
              <a:t>The siege of this city was carried out from the winter of 1864 – the spring of 1865.   At one point, Union soldiers who had worked as miners blasted a hole in the Confederate line known as “The Crater.”  Even that drastic action failed.  It was not until April of 1865 that the city fell, opening Richmond to attack. .  </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sieg</a:t>
            </a:r>
            <a:r>
              <a:rPr lang="en-US" dirty="0" smtClean="0">
                <a:latin typeface="Andalus" panose="02020603050405020304" pitchFamily="18" charset="-78"/>
                <a:cs typeface="Andalus" panose="02020603050405020304" pitchFamily="18" charset="-78"/>
              </a:rPr>
              <a:t>e of Petersburg</a:t>
            </a:r>
            <a:endParaRPr lang="en-US" i="1"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752600"/>
            <a:ext cx="5821833" cy="4267200"/>
          </a:xfrm>
        </p:spPr>
      </p:pic>
    </p:spTree>
    <p:extLst>
      <p:ext uri="{BB962C8B-B14F-4D97-AF65-F5344CB8AC3E}">
        <p14:creationId xmlns:p14="http://schemas.microsoft.com/office/powerpoint/2010/main" val="21168928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120</TotalTime>
  <Words>881</Words>
  <Application>Microsoft Office PowerPoint</Application>
  <PresentationFormat>On-screen Show (4:3)</PresentationFormat>
  <Paragraphs>38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Grid</vt:lpstr>
      <vt:lpstr>The turning points and the end of the Civil War, 1863 – 1865 </vt:lpstr>
      <vt:lpstr>Ulysses S. Grant</vt:lpstr>
      <vt:lpstr>The 13th Amendment</vt:lpstr>
      <vt:lpstr>William Tecumseh Sherman</vt:lpstr>
      <vt:lpstr>George McClellan</vt:lpstr>
      <vt:lpstr>Robert E. Lee</vt:lpstr>
      <vt:lpstr>Abraham Lincoln</vt:lpstr>
      <vt:lpstr>Battle of chatanooga </vt:lpstr>
      <vt:lpstr>The siege of Petersburg</vt:lpstr>
      <vt:lpstr>Surrender at Appomattox court house, April 9, 1865</vt:lpstr>
      <vt:lpstr>Gettysburg</vt:lpstr>
      <vt:lpstr>Fredericksburg</vt:lpstr>
      <vt:lpstr>New York City Draft Riots</vt:lpstr>
      <vt:lpstr>The siege of Vicksburg</vt:lpstr>
      <vt:lpstr>The battle of mobile bay</vt:lpstr>
      <vt:lpstr>The March to the Sea:  from Atlanta to savannah</vt:lpstr>
      <vt:lpstr>The Battle of cold harbor</vt:lpstr>
      <vt:lpstr>The Battle of Chancellorsville</vt:lpstr>
      <vt:lpstr>Fort Sumter, Charleston, South Carolina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early battles of the Civil War, 1861 – 1863</dc:title>
  <dc:creator>Adam</dc:creator>
  <cp:lastModifiedBy>Adam</cp:lastModifiedBy>
  <cp:revision>10</cp:revision>
  <dcterms:created xsi:type="dcterms:W3CDTF">2014-01-08T02:06:00Z</dcterms:created>
  <dcterms:modified xsi:type="dcterms:W3CDTF">2014-01-14T03:57:42Z</dcterms:modified>
</cp:coreProperties>
</file>